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72" r:id="rId5"/>
    <p:sldId id="261" r:id="rId6"/>
    <p:sldId id="271" r:id="rId7"/>
    <p:sldId id="262" r:id="rId8"/>
    <p:sldId id="263" r:id="rId9"/>
    <p:sldId id="264" r:id="rId10"/>
    <p:sldId id="265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0" d="100"/>
          <a:sy n="70" d="100"/>
        </p:scale>
        <p:origin x="1171" y="4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62E160-233D-497F-9F40-1297D7135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Rest</a:t>
            </a:r>
            <a:r>
              <a:rPr lang="it-IT" dirty="0"/>
              <a:t> API MHW3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216B7F-B652-4E01-9773-8F325D482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Andrea Giuffrida O46002237</a:t>
            </a:r>
          </a:p>
        </p:txBody>
      </p:sp>
    </p:spTree>
    <p:extLst>
      <p:ext uri="{BB962C8B-B14F-4D97-AF65-F5344CB8AC3E}">
        <p14:creationId xmlns:p14="http://schemas.microsoft.com/office/powerpoint/2010/main" val="255525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95378-F327-4410-8979-1B15D514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 dirty="0"/>
              <a:t>Viene restituito un oggetto, in cui all’interno del campo «hits» avremo un array con gli elementi risultanti della ricerca.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6667DEF-C75D-41F3-95E8-156A141CAFE2}"/>
              </a:ext>
            </a:extLst>
          </p:cNvPr>
          <p:cNvSpPr txBox="1">
            <a:spLocks/>
          </p:cNvSpPr>
          <p:nvPr/>
        </p:nvSpPr>
        <p:spPr>
          <a:xfrm>
            <a:off x="791915" y="1730983"/>
            <a:ext cx="3498979" cy="58377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2800" dirty="0" err="1"/>
              <a:t>Edamam</a:t>
            </a:r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F94EED4-9D5F-4BB8-AE7E-5B11B506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770" r="67875" b="48421"/>
          <a:stretch/>
        </p:blipFill>
        <p:spPr>
          <a:xfrm>
            <a:off x="5014406" y="2548101"/>
            <a:ext cx="6255339" cy="2060089"/>
          </a:xfrm>
        </p:spPr>
      </p:pic>
    </p:spTree>
    <p:extLst>
      <p:ext uri="{BB962C8B-B14F-4D97-AF65-F5344CB8AC3E}">
        <p14:creationId xmlns:p14="http://schemas.microsoft.com/office/powerpoint/2010/main" val="339652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2295378-F327-4410-8979-1B15D51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27065" y="4114313"/>
            <a:ext cx="12192755" cy="727748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 err="1"/>
              <a:t>Nell’elemento</a:t>
            </a:r>
            <a:r>
              <a:rPr lang="en-US" sz="1800" dirty="0"/>
              <a:t> </a:t>
            </a:r>
            <a:r>
              <a:rPr lang="en-US" sz="1800" dirty="0" err="1"/>
              <a:t>dell’array</a:t>
            </a:r>
            <a:r>
              <a:rPr lang="en-US" sz="1800" dirty="0"/>
              <a:t> </a:t>
            </a:r>
            <a:r>
              <a:rPr lang="en-US" sz="1800" dirty="0" err="1"/>
              <a:t>nel</a:t>
            </a:r>
            <a:r>
              <a:rPr lang="en-US" sz="1800" dirty="0"/>
              <a:t> campo recipe </a:t>
            </a:r>
            <a:r>
              <a:rPr lang="en-US" sz="1800" dirty="0" err="1"/>
              <a:t>sono</a:t>
            </a:r>
            <a:r>
              <a:rPr lang="en-US" sz="1800" dirty="0"/>
              <a:t> </a:t>
            </a:r>
            <a:r>
              <a:rPr lang="en-US" sz="1800" dirty="0" err="1"/>
              <a:t>contenute</a:t>
            </a:r>
            <a:r>
              <a:rPr lang="en-US" sz="1800" dirty="0"/>
              <a:t> le </a:t>
            </a:r>
            <a:r>
              <a:rPr lang="en-US" sz="1800" dirty="0" err="1"/>
              <a:t>informazioni</a:t>
            </a:r>
            <a:r>
              <a:rPr lang="en-US" sz="1800" dirty="0"/>
              <a:t>. Quelle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verranno</a:t>
            </a:r>
            <a:r>
              <a:rPr lang="en-US" sz="1800" dirty="0"/>
              <a:t> </a:t>
            </a:r>
            <a:r>
              <a:rPr lang="en-US" sz="1800" dirty="0" err="1"/>
              <a:t>estratte</a:t>
            </a:r>
            <a:r>
              <a:rPr lang="en-US" sz="1800" dirty="0"/>
              <a:t> </a:t>
            </a:r>
            <a:r>
              <a:rPr lang="en-US" sz="1800" dirty="0" err="1"/>
              <a:t>sono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/>
              <a:t> </a:t>
            </a:r>
          </a:p>
        </p:txBody>
      </p:sp>
      <p:pic>
        <p:nvPicPr>
          <p:cNvPr id="64" name="Segnaposto contenuto 6">
            <a:extLst>
              <a:ext uri="{FF2B5EF4-FFF2-40B4-BE49-F238E27FC236}">
                <a16:creationId xmlns:a16="http://schemas.microsoft.com/office/drawing/2014/main" id="{68249B8D-E353-4D0B-BE05-68BFFE057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74" r="2146" b="10975"/>
          <a:stretch/>
        </p:blipFill>
        <p:spPr>
          <a:xfrm>
            <a:off x="89204" y="396994"/>
            <a:ext cx="11573735" cy="3156911"/>
          </a:xfrm>
          <a:prstGeom prst="rect">
            <a:avLst/>
          </a:prstGeom>
        </p:spPr>
      </p:pic>
      <p:sp>
        <p:nvSpPr>
          <p:cNvPr id="66" name="Titolo 1">
            <a:extLst>
              <a:ext uri="{FF2B5EF4-FFF2-40B4-BE49-F238E27FC236}">
                <a16:creationId xmlns:a16="http://schemas.microsoft.com/office/drawing/2014/main" id="{6B5B4C08-A7A7-4449-B4FC-F5FF9AF46552}"/>
              </a:ext>
            </a:extLst>
          </p:cNvPr>
          <p:cNvSpPr txBox="1">
            <a:spLocks/>
          </p:cNvSpPr>
          <p:nvPr/>
        </p:nvSpPr>
        <p:spPr>
          <a:xfrm>
            <a:off x="48627" y="5029870"/>
            <a:ext cx="12192755" cy="727748"/>
          </a:xfrm>
          <a:prstGeom prst="rect">
            <a:avLst/>
          </a:prstGeom>
        </p:spPr>
        <p:txBody>
          <a:bodyPr vert="horz" lIns="228600" tIns="228600" rIns="228600" bIns="0" rtlCol="0" anchor="b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Il </a:t>
            </a:r>
            <a:r>
              <a:rPr lang="en-US" sz="1800" dirty="0" err="1"/>
              <a:t>nome</a:t>
            </a:r>
            <a:r>
              <a:rPr lang="en-US" sz="1800" dirty="0"/>
              <a:t> da “label”</a:t>
            </a:r>
          </a:p>
          <a:p>
            <a:pPr marL="285750" indent="-28575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Le kcal </a:t>
            </a:r>
            <a:r>
              <a:rPr lang="en-US" sz="1800" dirty="0" err="1"/>
              <a:t>totali</a:t>
            </a:r>
            <a:r>
              <a:rPr lang="en-US" sz="1800" dirty="0"/>
              <a:t> da “calories”</a:t>
            </a:r>
          </a:p>
          <a:p>
            <a:pPr marL="285750" indent="-28575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 </a:t>
            </a:r>
            <a:r>
              <a:rPr lang="en-US" sz="1800" dirty="0" err="1"/>
              <a:t>carboidrati</a:t>
            </a:r>
            <a:r>
              <a:rPr lang="en-US" sz="1800" dirty="0"/>
              <a:t>, 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grassi</a:t>
            </a:r>
            <a:r>
              <a:rPr lang="en-US" sz="1800" dirty="0"/>
              <a:t> e le </a:t>
            </a:r>
            <a:r>
              <a:rPr lang="en-US" sz="1800" dirty="0" err="1"/>
              <a:t>proteine</a:t>
            </a:r>
            <a:r>
              <a:rPr lang="en-US" sz="1800" dirty="0"/>
              <a:t> da</a:t>
            </a:r>
            <a:r>
              <a:rPr lang="it-IT" sz="1800" dirty="0"/>
              <a:t> </a:t>
            </a:r>
            <a:r>
              <a:rPr lang="en-US" sz="1800" dirty="0"/>
              <a:t>“</a:t>
            </a:r>
            <a:r>
              <a:rPr lang="en-US" sz="1800" dirty="0" err="1"/>
              <a:t>totalNutrients.CHOCD</a:t>
            </a:r>
            <a:r>
              <a:rPr lang="en-US" sz="1800" dirty="0"/>
              <a:t>”, “</a:t>
            </a:r>
            <a:r>
              <a:rPr lang="en-US" sz="1800" dirty="0" err="1"/>
              <a:t>totalNutrients.FAT</a:t>
            </a:r>
            <a:r>
              <a:rPr lang="en-US" sz="1800" dirty="0"/>
              <a:t>”, “</a:t>
            </a:r>
            <a:r>
              <a:rPr lang="en-US" sz="1800" dirty="0" err="1"/>
              <a:t>totalNutrients.PROCNT</a:t>
            </a:r>
            <a:r>
              <a:rPr lang="en-US" sz="1800" dirty="0"/>
              <a:t>”</a:t>
            </a:r>
          </a:p>
          <a:p>
            <a:pPr marL="285750" indent="-28575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Gli</a:t>
            </a:r>
            <a:r>
              <a:rPr lang="en-US" sz="1800" dirty="0"/>
              <a:t> ingredient </a:t>
            </a:r>
            <a:r>
              <a:rPr lang="en-US" sz="1800" dirty="0" err="1"/>
              <a:t>dall’array</a:t>
            </a:r>
            <a:r>
              <a:rPr lang="en-US" sz="1800"/>
              <a:t>  da “</a:t>
            </a:r>
            <a:r>
              <a:rPr lang="en-US" sz="1800" dirty="0" err="1"/>
              <a:t>ingredientsLines</a:t>
            </a:r>
            <a:r>
              <a:rPr lang="en-US" sz="1800" dirty="0"/>
              <a:t>”</a:t>
            </a:r>
            <a:br>
              <a:rPr lang="en-US" sz="1800" dirty="0"/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287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95378-F327-4410-8979-1B15D514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 dirty="0"/>
              <a:t>I dati vengono utilizzati per la creazione dell’elemento HTML da inserire nella pagina.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6667DEF-C75D-41F3-95E8-156A141CAFE2}"/>
              </a:ext>
            </a:extLst>
          </p:cNvPr>
          <p:cNvSpPr txBox="1">
            <a:spLocks/>
          </p:cNvSpPr>
          <p:nvPr/>
        </p:nvSpPr>
        <p:spPr>
          <a:xfrm>
            <a:off x="-207477" y="1726585"/>
            <a:ext cx="3498979" cy="58377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800" dirty="0" err="1"/>
              <a:t>Edamam</a:t>
            </a:r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D0CB4746-A40D-454F-A414-386D8BBD6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7" t="40374" r="59021" b="32547"/>
          <a:stretch/>
        </p:blipFill>
        <p:spPr>
          <a:xfrm>
            <a:off x="4910578" y="1984342"/>
            <a:ext cx="6806939" cy="2769158"/>
          </a:xfrm>
        </p:spPr>
      </p:pic>
    </p:spTree>
    <p:extLst>
      <p:ext uri="{BB962C8B-B14F-4D97-AF65-F5344CB8AC3E}">
        <p14:creationId xmlns:p14="http://schemas.microsoft.com/office/powerpoint/2010/main" val="325375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3A80917-C2B7-4131-8D4F-DD936B6A3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2" b="5065"/>
          <a:stretch/>
        </p:blipFill>
        <p:spPr>
          <a:xfrm>
            <a:off x="231493" y="422030"/>
            <a:ext cx="11729013" cy="60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9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95378-F327-4410-8979-1B15D514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Questa è la prima API, collegata al mondo delle birre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6667DEF-C75D-41F3-95E8-156A141CAFE2}"/>
              </a:ext>
            </a:extLst>
          </p:cNvPr>
          <p:cNvSpPr txBox="1">
            <a:spLocks/>
          </p:cNvSpPr>
          <p:nvPr/>
        </p:nvSpPr>
        <p:spPr>
          <a:xfrm>
            <a:off x="-264627" y="1744170"/>
            <a:ext cx="3498979" cy="58377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800" dirty="0" err="1"/>
              <a:t>PunkAPI</a:t>
            </a:r>
            <a:endParaRPr lang="it-IT" dirty="0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E2058EE-D4F6-4ABD-B6E2-5DDED2A79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73" t="8226" r="30434" b="4935"/>
          <a:stretch/>
        </p:blipFill>
        <p:spPr>
          <a:xfrm>
            <a:off x="6358378" y="857840"/>
            <a:ext cx="4345757" cy="5307858"/>
          </a:xfrm>
        </p:spPr>
      </p:pic>
    </p:spTree>
    <p:extLst>
      <p:ext uri="{BB962C8B-B14F-4D97-AF65-F5344CB8AC3E}">
        <p14:creationId xmlns:p14="http://schemas.microsoft.com/office/powerpoint/2010/main" val="3650279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95378-F327-4410-8979-1B15D514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 dirty="0"/>
              <a:t>L’autenticazione non è richiesta, e la fetch viene effettuata direttamente all’endpoint, inserendo come parametro di ricerca del cibo da accostare ‘Pizza’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6667DEF-C75D-41F3-95E8-156A141CAFE2}"/>
              </a:ext>
            </a:extLst>
          </p:cNvPr>
          <p:cNvSpPr txBox="1">
            <a:spLocks/>
          </p:cNvSpPr>
          <p:nvPr/>
        </p:nvSpPr>
        <p:spPr>
          <a:xfrm>
            <a:off x="-264627" y="1744170"/>
            <a:ext cx="3498979" cy="58377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800" dirty="0" err="1"/>
              <a:t>PunkAPI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87106D4-7B4E-415B-8E18-FB6C13B7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68" r="49483" b="68316"/>
          <a:stretch/>
        </p:blipFill>
        <p:spPr>
          <a:xfrm>
            <a:off x="5144357" y="2456536"/>
            <a:ext cx="6159012" cy="19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47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4" name="Immagine 63">
            <a:extLst>
              <a:ext uri="{FF2B5EF4-FFF2-40B4-BE49-F238E27FC236}">
                <a16:creationId xmlns:a16="http://schemas.microsoft.com/office/drawing/2014/main" id="{72E220F7-1710-4E5A-BDCE-3F5F1E7B3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70" b="45677"/>
          <a:stretch/>
        </p:blipFill>
        <p:spPr>
          <a:xfrm>
            <a:off x="234160" y="11817"/>
            <a:ext cx="11018566" cy="1302563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66B7ED9B-4A2E-4997-BDC5-B80805BF8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88" r="29910" b="20276"/>
          <a:stretch/>
        </p:blipFill>
        <p:spPr>
          <a:xfrm>
            <a:off x="280345" y="1443428"/>
            <a:ext cx="7671862" cy="274206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44FC6121-6378-4006-BFF7-1A02AA27CD09}"/>
              </a:ext>
            </a:extLst>
          </p:cNvPr>
          <p:cNvSpPr/>
          <p:nvPr/>
        </p:nvSpPr>
        <p:spPr>
          <a:xfrm>
            <a:off x="-1339" y="5457119"/>
            <a:ext cx="12187515" cy="138814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C30D931-7ED7-4F18-B188-C717F1698EE2}"/>
              </a:ext>
            </a:extLst>
          </p:cNvPr>
          <p:cNvCxnSpPr>
            <a:cxnSpLocks/>
          </p:cNvCxnSpPr>
          <p:nvPr/>
        </p:nvCxnSpPr>
        <p:spPr>
          <a:xfrm flipV="1">
            <a:off x="315386" y="1330239"/>
            <a:ext cx="11418353" cy="50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E15B24-9E55-428C-8389-A5A8245D4C1C}"/>
              </a:ext>
            </a:extLst>
          </p:cNvPr>
          <p:cNvSpPr txBox="1"/>
          <p:nvPr/>
        </p:nvSpPr>
        <p:spPr>
          <a:xfrm>
            <a:off x="234160" y="4322663"/>
            <a:ext cx="7766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Ci verrà restituito un array da cui andremo a estrarre:</a:t>
            </a:r>
            <a:br>
              <a:rPr lang="it-IT" sz="2400" dirty="0"/>
            </a:br>
            <a:endParaRPr lang="en-US" dirty="0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D8FFB24-B381-4CD3-8BCC-4AF5360EDF85}"/>
              </a:ext>
            </a:extLst>
          </p:cNvPr>
          <p:cNvSpPr txBox="1"/>
          <p:nvPr/>
        </p:nvSpPr>
        <p:spPr>
          <a:xfrm>
            <a:off x="352175" y="4776820"/>
            <a:ext cx="57438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Il nome da «name»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La % di </a:t>
            </a:r>
            <a:r>
              <a:rPr lang="it-IT" sz="24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alchol</a:t>
            </a: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 da «</a:t>
            </a:r>
            <a:r>
              <a:rPr lang="it-IT" sz="24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abv</a:t>
            </a: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L’immagine da «</a:t>
            </a:r>
            <a:r>
              <a:rPr lang="it-IT" sz="24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image_url</a:t>
            </a: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Le caratteristiche da «</a:t>
            </a:r>
            <a:r>
              <a:rPr lang="it-IT" sz="24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tagline</a:t>
            </a: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La descrizione da «</a:t>
            </a:r>
            <a:r>
              <a:rPr lang="it-IT" sz="2400" spc="-150" dirty="0" err="1">
                <a:solidFill>
                  <a:srgbClr val="FFFEFF"/>
                </a:solidFill>
                <a:latin typeface="+mj-lt"/>
                <a:ea typeface="+mj-ea"/>
                <a:cs typeface="+mj-cs"/>
              </a:rPr>
              <a:t>description</a:t>
            </a:r>
            <a:r>
              <a:rPr lang="it-IT" sz="2400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70669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95378-F327-4410-8979-1B15D514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 dirty="0"/>
              <a:t>I dati vengono utilizzati per la creazione dell’elemento HTML da inserire nella pagina.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6667DEF-C75D-41F3-95E8-156A141CAFE2}"/>
              </a:ext>
            </a:extLst>
          </p:cNvPr>
          <p:cNvSpPr txBox="1">
            <a:spLocks/>
          </p:cNvSpPr>
          <p:nvPr/>
        </p:nvSpPr>
        <p:spPr>
          <a:xfrm>
            <a:off x="-264627" y="1744170"/>
            <a:ext cx="3498979" cy="58377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800" dirty="0" err="1"/>
              <a:t>PunkAPI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D1203F1-1A8E-4337-ADF7-84EE19A8E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1" t="25432" r="48776" b="51890"/>
          <a:stretch/>
        </p:blipFill>
        <p:spPr>
          <a:xfrm>
            <a:off x="4760355" y="2423927"/>
            <a:ext cx="6987728" cy="2010145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2D86573-A60F-40C3-83A9-032F2BE2E1F4}"/>
              </a:ext>
            </a:extLst>
          </p:cNvPr>
          <p:cNvCxnSpPr/>
          <p:nvPr/>
        </p:nvCxnSpPr>
        <p:spPr>
          <a:xfrm>
            <a:off x="5499588" y="4004163"/>
            <a:ext cx="61238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26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3AB24DEE-46F1-476C-BDEA-5BFDC61A8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7" b="4668"/>
          <a:stretch/>
        </p:blipFill>
        <p:spPr>
          <a:xfrm>
            <a:off x="686834" y="357226"/>
            <a:ext cx="11090266" cy="61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1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95378-F327-4410-8979-1B15D514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La seconda API permette di cercare valori nutrizionali di cibi e ricette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6667DEF-C75D-41F3-95E8-156A141CAFE2}"/>
              </a:ext>
            </a:extLst>
          </p:cNvPr>
          <p:cNvSpPr txBox="1">
            <a:spLocks/>
          </p:cNvSpPr>
          <p:nvPr/>
        </p:nvSpPr>
        <p:spPr>
          <a:xfrm>
            <a:off x="791915" y="1730983"/>
            <a:ext cx="3498979" cy="58377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2800" dirty="0" err="1"/>
              <a:t>Edamam</a:t>
            </a:r>
            <a:endParaRPr lang="it-IT" dirty="0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EDA28358-7194-48E8-A24E-784E49195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91" b="5067"/>
          <a:stretch/>
        </p:blipFill>
        <p:spPr>
          <a:xfrm>
            <a:off x="5118100" y="1805233"/>
            <a:ext cx="6281738" cy="3209827"/>
          </a:xfrm>
        </p:spPr>
      </p:pic>
    </p:spTree>
    <p:extLst>
      <p:ext uri="{BB962C8B-B14F-4D97-AF65-F5344CB8AC3E}">
        <p14:creationId xmlns:p14="http://schemas.microsoft.com/office/powerpoint/2010/main" val="98876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95378-F327-4410-8979-1B15D514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 dirty="0"/>
              <a:t>Richiede una autenticazione tramite API key.</a:t>
            </a:r>
            <a:br>
              <a:rPr lang="it-IT" sz="2800" dirty="0"/>
            </a:br>
            <a:r>
              <a:rPr lang="it-IT" sz="2800" dirty="0"/>
              <a:t>In particolare servono un’id dell’app, e una chiave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86667DEF-C75D-41F3-95E8-156A141CAFE2}"/>
              </a:ext>
            </a:extLst>
          </p:cNvPr>
          <p:cNvSpPr txBox="1">
            <a:spLocks/>
          </p:cNvSpPr>
          <p:nvPr/>
        </p:nvSpPr>
        <p:spPr>
          <a:xfrm>
            <a:off x="791915" y="1730983"/>
            <a:ext cx="3498979" cy="58377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12800" dirty="0" err="1"/>
              <a:t>Edamam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00B5E4E-7744-4BAE-B421-CD8BD82BF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57" r="66075" b="79522"/>
          <a:stretch/>
        </p:blipFill>
        <p:spPr>
          <a:xfrm>
            <a:off x="5094533" y="2314758"/>
            <a:ext cx="6263204" cy="1715678"/>
          </a:xfrm>
        </p:spPr>
      </p:pic>
    </p:spTree>
    <p:extLst>
      <p:ext uri="{BB962C8B-B14F-4D97-AF65-F5344CB8AC3E}">
        <p14:creationId xmlns:p14="http://schemas.microsoft.com/office/powerpoint/2010/main" val="2006194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749B661-DE84-4B02-AF29-218189AD7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3" t="60274" r="9806" b="29141"/>
          <a:stretch/>
        </p:blipFill>
        <p:spPr>
          <a:xfrm>
            <a:off x="373312" y="477234"/>
            <a:ext cx="11346693" cy="836526"/>
          </a:xfrm>
          <a:prstGeom prst="rect">
            <a:avLst/>
          </a:prstGeom>
          <a:ln w="12700">
            <a:noFill/>
          </a:ln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C605607-42A7-4F61-8472-0A3CF98337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6313" t="53713" r="23230" b="35348"/>
          <a:stretch/>
        </p:blipFill>
        <p:spPr>
          <a:xfrm>
            <a:off x="251351" y="2584763"/>
            <a:ext cx="11645352" cy="1017015"/>
          </a:xfrm>
          <a:prstGeom prst="rect">
            <a:avLst/>
          </a:prstGeom>
          <a:ln w="12700">
            <a:noFill/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2295378-F327-4410-8979-1B15D514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79" y="4758804"/>
            <a:ext cx="12192755" cy="727748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1800" dirty="0" err="1"/>
              <a:t>Tramite</a:t>
            </a:r>
            <a:r>
              <a:rPr lang="en-US" sz="1800" dirty="0"/>
              <a:t> la </a:t>
            </a:r>
            <a:r>
              <a:rPr lang="en-US" sz="1800" dirty="0" err="1"/>
              <a:t>barra</a:t>
            </a:r>
            <a:r>
              <a:rPr lang="en-US" sz="1800" dirty="0"/>
              <a:t> di </a:t>
            </a:r>
            <a:r>
              <a:rPr lang="en-US" sz="1800" dirty="0" err="1"/>
              <a:t>ricerca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</a:t>
            </a:r>
            <a:r>
              <a:rPr lang="en-US" sz="1800" dirty="0" err="1"/>
              <a:t>inserito</a:t>
            </a:r>
            <a:r>
              <a:rPr lang="en-US" sz="1800" dirty="0"/>
              <a:t> il </a:t>
            </a:r>
            <a:r>
              <a:rPr lang="en-US" sz="1800" dirty="0" err="1"/>
              <a:t>valore</a:t>
            </a:r>
            <a:r>
              <a:rPr lang="en-US" sz="1800" dirty="0"/>
              <a:t> da </a:t>
            </a:r>
            <a:r>
              <a:rPr lang="en-US" sz="1800" dirty="0" err="1"/>
              <a:t>cercare</a:t>
            </a:r>
            <a:r>
              <a:rPr lang="en-US" sz="1800" dirty="0"/>
              <a:t>. Se è </a:t>
            </a:r>
            <a:r>
              <a:rPr lang="en-US" sz="1800" dirty="0" err="1"/>
              <a:t>contenuta</a:t>
            </a:r>
            <a:r>
              <a:rPr lang="en-US" sz="1800" dirty="0"/>
              <a:t> la </a:t>
            </a:r>
            <a:r>
              <a:rPr lang="en-US" sz="1800" dirty="0" err="1"/>
              <a:t>stringa</a:t>
            </a:r>
            <a:r>
              <a:rPr lang="en-US" sz="1800" dirty="0"/>
              <a:t> “pizza” </a:t>
            </a:r>
            <a:r>
              <a:rPr lang="en-US" sz="1800" dirty="0" err="1"/>
              <a:t>l’input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</a:t>
            </a:r>
            <a:r>
              <a:rPr lang="en-US" sz="1800" dirty="0" err="1"/>
              <a:t>passato</a:t>
            </a:r>
            <a:r>
              <a:rPr lang="en-US" sz="1800" dirty="0"/>
              <a:t> </a:t>
            </a:r>
            <a:r>
              <a:rPr lang="en-US" sz="1800" dirty="0" err="1"/>
              <a:t>così</a:t>
            </a:r>
            <a:r>
              <a:rPr lang="en-US" sz="1800" dirty="0"/>
              <a:t> come è </a:t>
            </a:r>
            <a:r>
              <a:rPr lang="en-US" sz="1800" dirty="0" err="1"/>
              <a:t>stato</a:t>
            </a:r>
            <a:r>
              <a:rPr lang="en-US" sz="1800" dirty="0"/>
              <a:t> </a:t>
            </a:r>
            <a:r>
              <a:rPr lang="en-US" sz="1800" dirty="0" err="1"/>
              <a:t>inserito</a:t>
            </a:r>
            <a:r>
              <a:rPr lang="en-US" sz="1800" dirty="0"/>
              <a:t>. </a:t>
            </a:r>
            <a:r>
              <a:rPr lang="en-US" sz="1800" dirty="0" err="1"/>
              <a:t>Altrimenti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</a:t>
            </a:r>
            <a:r>
              <a:rPr lang="en-US" sz="1800" dirty="0" err="1"/>
              <a:t>inserita</a:t>
            </a:r>
            <a:r>
              <a:rPr lang="en-US" sz="1800" dirty="0"/>
              <a:t> la </a:t>
            </a:r>
            <a:r>
              <a:rPr lang="en-US" sz="1800" dirty="0" err="1"/>
              <a:t>stringa</a:t>
            </a:r>
            <a:r>
              <a:rPr lang="en-US" sz="1800" dirty="0"/>
              <a:t> “pizza” </a:t>
            </a:r>
            <a:r>
              <a:rPr lang="en-US" sz="1800" dirty="0" err="1"/>
              <a:t>nell’input</a:t>
            </a:r>
            <a:r>
              <a:rPr lang="en-US" sz="1800" dirty="0"/>
              <a:t>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Successivamente</a:t>
            </a:r>
            <a:r>
              <a:rPr lang="en-US" sz="1800" dirty="0"/>
              <a:t> </a:t>
            </a:r>
            <a:r>
              <a:rPr lang="en-US" sz="1800" dirty="0" err="1"/>
              <a:t>viene</a:t>
            </a:r>
            <a:r>
              <a:rPr lang="en-US" sz="1800" dirty="0"/>
              <a:t> </a:t>
            </a:r>
            <a:r>
              <a:rPr lang="it-IT" sz="1800" dirty="0"/>
              <a:t>creato</a:t>
            </a:r>
            <a:r>
              <a:rPr lang="en-US" sz="1800" dirty="0"/>
              <a:t> </a:t>
            </a:r>
            <a:r>
              <a:rPr lang="en-US" sz="1800" dirty="0" err="1"/>
              <a:t>l’URL</a:t>
            </a:r>
            <a:r>
              <a:rPr lang="en-US" sz="1800" dirty="0"/>
              <a:t> </a:t>
            </a:r>
            <a:r>
              <a:rPr lang="en-US" sz="1800" dirty="0" err="1"/>
              <a:t>inserendo</a:t>
            </a:r>
            <a:r>
              <a:rPr lang="en-US" sz="1800" dirty="0"/>
              <a:t> il </a:t>
            </a:r>
            <a:r>
              <a:rPr lang="en-US" sz="1800" dirty="0" err="1"/>
              <a:t>valore</a:t>
            </a:r>
            <a:r>
              <a:rPr lang="en-US" sz="1800" dirty="0"/>
              <a:t> </a:t>
            </a:r>
            <a:r>
              <a:rPr lang="en-US" sz="1800" dirty="0" err="1"/>
              <a:t>dell’input</a:t>
            </a:r>
            <a:r>
              <a:rPr lang="en-US" sz="1800" dirty="0"/>
              <a:t> (</a:t>
            </a:r>
            <a:r>
              <a:rPr lang="en-US" sz="1800" dirty="0" err="1"/>
              <a:t>anche</a:t>
            </a:r>
            <a:r>
              <a:rPr lang="en-US" sz="1800" dirty="0"/>
              <a:t> </a:t>
            </a:r>
            <a:r>
              <a:rPr lang="en-US" sz="1800" dirty="0" err="1"/>
              <a:t>modificato</a:t>
            </a:r>
            <a:r>
              <a:rPr lang="en-US" sz="1800" dirty="0"/>
              <a:t> con </a:t>
            </a:r>
            <a:r>
              <a:rPr lang="en-US" sz="1800" dirty="0" err="1"/>
              <a:t>l’inserimento</a:t>
            </a:r>
            <a:r>
              <a:rPr lang="en-US" sz="1800" dirty="0"/>
              <a:t> di “pizza”), </a:t>
            </a:r>
            <a:r>
              <a:rPr lang="en-US" sz="1800" dirty="0" err="1"/>
              <a:t>l’id</a:t>
            </a:r>
            <a:r>
              <a:rPr lang="en-US" sz="1800" dirty="0"/>
              <a:t> </a:t>
            </a:r>
            <a:r>
              <a:rPr lang="en-US" sz="1800" dirty="0" err="1"/>
              <a:t>dell’app</a:t>
            </a:r>
            <a:r>
              <a:rPr lang="en-US" sz="1800" dirty="0"/>
              <a:t>, la </a:t>
            </a:r>
            <a:r>
              <a:rPr lang="en-US" sz="1800" dirty="0" err="1"/>
              <a:t>chiave</a:t>
            </a:r>
            <a:r>
              <a:rPr lang="en-US" sz="1800" dirty="0"/>
              <a:t> e </a:t>
            </a:r>
            <a:r>
              <a:rPr lang="en-US" sz="1800" dirty="0" err="1"/>
              <a:t>l’indice</a:t>
            </a:r>
            <a:r>
              <a:rPr lang="en-US" sz="1800" dirty="0"/>
              <a:t> </a:t>
            </a:r>
            <a:r>
              <a:rPr lang="en-US" sz="1800" dirty="0" err="1"/>
              <a:t>massimo</a:t>
            </a:r>
            <a:r>
              <a:rPr lang="en-US" sz="1800" dirty="0"/>
              <a:t> </a:t>
            </a:r>
            <a:r>
              <a:rPr lang="en-US" sz="1800" dirty="0" err="1"/>
              <a:t>dell’array</a:t>
            </a:r>
            <a:r>
              <a:rPr lang="en-US" sz="1800" dirty="0"/>
              <a:t> in </a:t>
            </a:r>
            <a:r>
              <a:rPr lang="en-US" sz="1800" dirty="0" err="1"/>
              <a:t>risposta</a:t>
            </a:r>
            <a:r>
              <a:rPr lang="en-US" sz="1800" dirty="0"/>
              <a:t>. Il </a:t>
            </a:r>
            <a:r>
              <a:rPr lang="en-US" sz="1800" dirty="0" err="1"/>
              <a:t>numero</a:t>
            </a:r>
            <a:r>
              <a:rPr lang="en-US" sz="1800" dirty="0"/>
              <a:t> di </a:t>
            </a:r>
            <a:r>
              <a:rPr lang="en-US" sz="1800" dirty="0" err="1"/>
              <a:t>elementi</a:t>
            </a:r>
            <a:r>
              <a:rPr lang="en-US" sz="1800" dirty="0"/>
              <a:t> </a:t>
            </a:r>
            <a:r>
              <a:rPr lang="en-US" sz="1800" dirty="0" err="1"/>
              <a:t>restituiti</a:t>
            </a:r>
            <a:r>
              <a:rPr lang="en-US" sz="1800" dirty="0"/>
              <a:t> è </a:t>
            </a:r>
            <a:r>
              <a:rPr lang="en-US" sz="1800" dirty="0" err="1"/>
              <a:t>modificabile</a:t>
            </a:r>
            <a:r>
              <a:rPr lang="en-US" sz="1800" dirty="0"/>
              <a:t> </a:t>
            </a:r>
            <a:r>
              <a:rPr lang="en-US" sz="1800" dirty="0" err="1"/>
              <a:t>tramite</a:t>
            </a:r>
            <a:r>
              <a:rPr lang="en-US" sz="1800" dirty="0"/>
              <a:t> la </a:t>
            </a:r>
            <a:r>
              <a:rPr lang="en-US" sz="1800" dirty="0" err="1"/>
              <a:t>variabile</a:t>
            </a:r>
            <a:r>
              <a:rPr lang="en-US" sz="1800" dirty="0"/>
              <a:t> </a:t>
            </a:r>
            <a:r>
              <a:rPr lang="en-US" sz="1800" dirty="0" err="1"/>
              <a:t>max_count</a:t>
            </a:r>
            <a:r>
              <a:rPr lang="en-US" sz="1800" dirty="0"/>
              <a:t>. </a:t>
            </a:r>
            <a:r>
              <a:rPr lang="en-US" sz="1800" dirty="0" err="1"/>
              <a:t>Questo</a:t>
            </a:r>
            <a:r>
              <a:rPr lang="en-US" sz="1800" dirty="0"/>
              <a:t> URL  </a:t>
            </a:r>
            <a:r>
              <a:rPr lang="en-US" sz="1800" dirty="0" err="1"/>
              <a:t>così</a:t>
            </a:r>
            <a:r>
              <a:rPr lang="en-US" sz="1800" dirty="0"/>
              <a:t> </a:t>
            </a:r>
            <a:r>
              <a:rPr lang="en-US" sz="1800" dirty="0" err="1"/>
              <a:t>creato</a:t>
            </a:r>
            <a:r>
              <a:rPr lang="en-US" sz="1800" dirty="0"/>
              <a:t> </a:t>
            </a:r>
            <a:r>
              <a:rPr lang="en-US" sz="1800" dirty="0" err="1"/>
              <a:t>verrà</a:t>
            </a:r>
            <a:r>
              <a:rPr lang="en-US" sz="1800" dirty="0"/>
              <a:t> </a:t>
            </a:r>
            <a:r>
              <a:rPr lang="en-US" sz="1800" dirty="0" err="1"/>
              <a:t>passato</a:t>
            </a:r>
            <a:r>
              <a:rPr lang="en-US" sz="1800" dirty="0"/>
              <a:t> </a:t>
            </a:r>
            <a:r>
              <a:rPr lang="en-US" sz="1800" dirty="0" err="1"/>
              <a:t>alla</a:t>
            </a:r>
            <a:r>
              <a:rPr lang="en-US" sz="1800" dirty="0"/>
              <a:t> </a:t>
            </a:r>
            <a:r>
              <a:rPr lang="en-US" sz="1800" dirty="0" err="1"/>
              <a:t>funzione</a:t>
            </a:r>
            <a:r>
              <a:rPr lang="en-US" sz="1800" dirty="0"/>
              <a:t> fetch.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A3A9353-31AD-4D60-8E8B-EC80530BD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2" t="42651" r="20648" b="47493"/>
          <a:stretch/>
        </p:blipFill>
        <p:spPr>
          <a:xfrm>
            <a:off x="237837" y="1411783"/>
            <a:ext cx="11629442" cy="9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58105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Atlante</Template>
  <TotalTime>0</TotalTime>
  <Words>332</Words>
  <Application>Microsoft Office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 Light</vt:lpstr>
      <vt:lpstr>Rockwell</vt:lpstr>
      <vt:lpstr>Wingdings</vt:lpstr>
      <vt:lpstr>Atlante</vt:lpstr>
      <vt:lpstr>Rest API MHW3</vt:lpstr>
      <vt:lpstr>Questa è la prima API, collegata al mondo delle birre</vt:lpstr>
      <vt:lpstr>L’autenticazione non è richiesta, e la fetch viene effettuata direttamente all’endpoint, inserendo come parametro di ricerca del cibo da accostare ‘Pizza’</vt:lpstr>
      <vt:lpstr>Presentazione standard di PowerPoint</vt:lpstr>
      <vt:lpstr>I dati vengono utilizzati per la creazione dell’elemento HTML da inserire nella pagina.</vt:lpstr>
      <vt:lpstr>Presentazione standard di PowerPoint</vt:lpstr>
      <vt:lpstr>La seconda API permette di cercare valori nutrizionali di cibi e ricette</vt:lpstr>
      <vt:lpstr>Richiede una autenticazione tramite API key. In particolare servono un’id dell’app, e una chiave</vt:lpstr>
      <vt:lpstr>Tramite la barra di ricerca viene inserito il valore da cercare. Se è contenuta la stringa “pizza” l’input viene passato così come è stato inserito. Altrimenti viene inserita la stringa “pizza” nell’input.  Successivamente viene creato l’URL inserendo il valore dell’input (anche modificato con l’inserimento di “pizza”), l’id dell’app, la chiave e l’indice massimo dell’array in risposta. Il numero di elementi restituiti è modificabile tramite la variabile max_count. Questo URL  così creato verrà passato alla funzione fetch.</vt:lpstr>
      <vt:lpstr>Viene restituito un oggetto, in cui all’interno del campo «hits» avremo un array con gli elementi risultanti della ricerca.</vt:lpstr>
      <vt:lpstr>Nell’elemento dell’array nel campo recipe sono contenute le informazioni. Quelle che verranno estratte sono:  </vt:lpstr>
      <vt:lpstr>I dati vengono utilizzati per la creazione dell’elemento HTML da inserire nella pagina.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API MHW3</dc:title>
  <dc:creator>ANDREA GIUFFRIDA</dc:creator>
  <cp:lastModifiedBy>ANDREA GIUFFRIDA</cp:lastModifiedBy>
  <cp:revision>10</cp:revision>
  <dcterms:created xsi:type="dcterms:W3CDTF">2021-04-23T15:36:34Z</dcterms:created>
  <dcterms:modified xsi:type="dcterms:W3CDTF">2021-04-23T17:28:48Z</dcterms:modified>
</cp:coreProperties>
</file>